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17"/>
  </p:notesMasterIdLst>
  <p:sldIdLst>
    <p:sldId id="258" r:id="rId5"/>
    <p:sldId id="257" r:id="rId6"/>
    <p:sldId id="259" r:id="rId7"/>
    <p:sldId id="265" r:id="rId8"/>
    <p:sldId id="274" r:id="rId9"/>
    <p:sldId id="275" r:id="rId10"/>
    <p:sldId id="269" r:id="rId11"/>
    <p:sldId id="271" r:id="rId12"/>
    <p:sldId id="263" r:id="rId13"/>
    <p:sldId id="268" r:id="rId14"/>
    <p:sldId id="260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0"/>
    <a:srgbClr val="D0CECE"/>
    <a:srgbClr val="FF5A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1138" autoAdjust="0"/>
  </p:normalViewPr>
  <p:slideViewPr>
    <p:cSldViewPr snapToGrid="0">
      <p:cViewPr varScale="1">
        <p:scale>
          <a:sx n="45" d="100"/>
          <a:sy n="45" d="100"/>
        </p:scale>
        <p:origin x="58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FC1A5-8CFF-4757-BF01-D0D84C389337}" type="datetimeFigureOut">
              <a:rPr lang="de-CH" smtClean="0"/>
              <a:t>06.06.2018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6ED4-727B-42DD-A2CA-D2B97A71DF8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053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854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8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0745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111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549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36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1491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6511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27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DDF99-3E87-416C-98D8-E253041AD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A8A9E4-D414-4C15-8B33-1EBE8448C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C7078E-09B8-4B58-8C90-8DC51ED7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679D-9A8C-41CE-93DB-E7C63CC6B39C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8CCFBF-FADB-461B-92AD-AEF382F2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62E21D-8BCC-4A51-B2A3-32BFE6E0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517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38061-6F31-4C41-B1F0-D2EEF0D0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FADD8F-58D1-4453-B707-464949F93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7A33A-8BDE-446A-98BD-DC5237D5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8923-4CAF-4895-8642-98D4D2E91734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E3BF6A-518A-40FD-87E0-59F8507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B00368-DE61-449B-9F27-022B2443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4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9136E2-F84D-44DE-814A-819511AE3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02058F-D33F-4A5C-B615-43729BE3B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B31BBC-5B51-4380-811C-7B6A0D01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3157-3BD2-4182-816F-945976582D65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F982D9-B8A5-46DE-A243-52C6278D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4D9F8-581C-4D2D-9816-83D30E9B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318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CF488-785F-4AB4-AC26-D00C4806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315A0-1DAC-4D09-B19A-C9435A44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63C894-0569-4A3F-B240-3CCD12CE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F3C84-C64B-4625-BFFB-4E228FF9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E33033-4018-4E68-991D-58233CA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67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636D8-5327-4A9E-9C1F-366AFD5A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1E3CBE-C988-4A2C-8B33-551D808D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C7368E-70FE-4C7E-B540-DC960533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A356-D04D-4117-B0D0-B836355B5026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A386D-AB65-4BB0-AC42-526553BE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F8F0E7-25C6-4EE8-A94A-0449A506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38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84F67-E20A-4809-9E02-6E8FB288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6DB4F-6C6C-4595-9EFB-F4D149CC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BE2573-63A9-407C-8DD4-72EC9E7D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144569-08D6-4E98-9B21-DEC74503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4E47-B45C-40D8-81A6-68F07FE79C7E}" type="datetime1">
              <a:rPr lang="en-US" smtClean="0"/>
              <a:t>6/6/2018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9B5EFD-E989-46E5-A49D-4DDA2501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C062CE-7BD6-482E-912F-546AF346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231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15E98-FF99-4629-B7C8-121A573C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A5BF34-84CA-4513-B07C-1534ED4D8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DA308B-12CC-4521-88BE-1CD51D506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763BCB-D1A7-40F5-8E39-08BFBD2B7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39D05F-7DBC-49CB-9F48-383B2AA28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CE3E28-D910-4ED7-B705-7E20358F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52F1-4741-480B-A9AF-C225A8517709}" type="datetime1">
              <a:rPr lang="en-US" smtClean="0"/>
              <a:t>6/6/2018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9731D5-05DA-457A-8E62-5440DDE4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6E228B-6FA1-4C7E-8928-E59E790E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25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5418F-43D8-42E8-A33D-EF15B343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908958-69AC-4E7D-B209-20791D32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C049-9088-4F5B-A804-F38F613C9406}" type="datetime1">
              <a:rPr lang="en-US" smtClean="0"/>
              <a:t>6/6/2018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A0EB1A-84F8-4CE3-A6B7-2F2A3AC5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5D022C-C6A4-41AF-AE5A-DB853BFE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44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CE62C5-622F-470D-8C14-0092E6C5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D7ED-16CD-4083-8579-8159ADFC6AE6}" type="datetime1">
              <a:rPr lang="en-US" smtClean="0"/>
              <a:t>6/6/2018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9E76AC-46ED-424B-905C-5CD6A19D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ED8EC-126E-4253-8332-028300FE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94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11B26-E820-4354-833A-69AA9009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E36F5-F9B4-49BD-A238-B6EDC14B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64B44-431D-494C-967D-64C6D6C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A6F459-0ECE-400E-A16E-8B728962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FCEA-973F-46E7-9F29-5C4E262C8DB9}" type="datetime1">
              <a:rPr lang="en-US" smtClean="0"/>
              <a:t>6/6/2018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DCCCF1-10CC-4FE2-A06E-8FA666BE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B8DE85-3E4A-4F54-A61E-E8D3FAB8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12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196E-E386-4AA7-BD3F-5A1C2345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D409A9-76EE-45A2-9E9F-0CEDC8AEC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E83AA-F8E9-4F8A-9242-528FE479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C763B-0293-4A2A-8419-46777B7B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8614A-239F-4DB5-BC15-AF0DC47E91B0}" type="datetime1">
              <a:rPr lang="en-US" smtClean="0"/>
              <a:t>6/6/2018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A8111E-2D35-44B6-82BF-9B22E3E1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8DA16A-D932-4272-A653-2BC56160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52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0FA79F-60E6-45C9-B774-793992A1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277DBC-C474-463F-866E-5401262E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4EFCC-0D28-4132-9F1C-C0944EB5C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42BFE-DF48-44AE-82C1-36FC829176A3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3C0F1-C281-4D3F-8D91-569DE444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0D7C70-A2CA-4953-91FF-260DB0EF0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93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4OtjgHhR-bNpov0TNpOeCzjLxJA_8aA0OUY9xv4d1wJtGcA/viewfor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52C17D9-226E-49BB-81B1-F81641B32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9262" y="151988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Health Insurance Application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1E8332-73BC-408D-BB86-E89C4E72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02B23EC-4975-4FFE-924F-0CD4C5E15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1" y="3447535"/>
            <a:ext cx="5090984" cy="2990334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3800" b="1" dirty="0"/>
              <a:t>Digitalization </a:t>
            </a:r>
          </a:p>
          <a:p>
            <a:pPr algn="l"/>
            <a:r>
              <a:rPr lang="en-US" sz="3800" b="1" dirty="0"/>
              <a:t>of Business Process</a:t>
            </a:r>
          </a:p>
          <a:p>
            <a:pPr algn="l"/>
            <a:endParaRPr lang="en-US" sz="3800" dirty="0"/>
          </a:p>
          <a:p>
            <a:pPr algn="l"/>
            <a:r>
              <a:rPr lang="en-US" sz="3800" dirty="0"/>
              <a:t>Florian </a:t>
            </a:r>
            <a:r>
              <a:rPr lang="en-US" sz="3800" dirty="0" err="1"/>
              <a:t>Büttiker</a:t>
            </a:r>
            <a:endParaRPr lang="en-US" sz="3800" dirty="0"/>
          </a:p>
          <a:p>
            <a:pPr algn="l"/>
            <a:r>
              <a:rPr lang="en-US" sz="3800" dirty="0"/>
              <a:t>Oliver </a:t>
            </a:r>
            <a:r>
              <a:rPr lang="en-US" sz="3800" dirty="0" err="1"/>
              <a:t>Freiermuth</a:t>
            </a:r>
            <a:endParaRPr lang="en-US" sz="3800" dirty="0"/>
          </a:p>
          <a:p>
            <a:pPr algn="l"/>
            <a:r>
              <a:rPr lang="de-CH" sz="3800" dirty="0"/>
              <a:t>Karimi </a:t>
            </a:r>
            <a:r>
              <a:rPr lang="de-CH" sz="3800" dirty="0" err="1"/>
              <a:t>Moahammad</a:t>
            </a:r>
            <a:r>
              <a:rPr lang="de-CH" sz="3800" dirty="0"/>
              <a:t> Ali</a:t>
            </a:r>
          </a:p>
          <a:p>
            <a:pPr algn="l"/>
            <a:r>
              <a:rPr lang="en-US" sz="3800" dirty="0"/>
              <a:t>Pasquale Biafora</a:t>
            </a:r>
          </a:p>
          <a:p>
            <a:pPr algn="r"/>
            <a:endParaRPr lang="en-US" sz="2800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F023041-55EF-4364-A66A-2C3D1302FDE5}"/>
              </a:ext>
            </a:extLst>
          </p:cNvPr>
          <p:cNvSpPr txBox="1">
            <a:spLocks/>
          </p:cNvSpPr>
          <p:nvPr/>
        </p:nvSpPr>
        <p:spPr>
          <a:xfrm>
            <a:off x="-12424" y="639460"/>
            <a:ext cx="5090984" cy="2990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3800" b="1" dirty="0"/>
              <a:t>Health </a:t>
            </a:r>
          </a:p>
          <a:p>
            <a:pPr algn="l"/>
            <a:r>
              <a:rPr lang="de-CH" sz="3800" b="1" dirty="0"/>
              <a:t>Insurance Application</a:t>
            </a:r>
            <a:endParaRPr lang="en-US" sz="3800" dirty="0"/>
          </a:p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646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3FCEB7-CD02-4399-BA74-12D9191D6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DF64DDC-0174-42F9-828B-39B6F7270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BBF9BA-5320-4A9E-BBC3-7FC6EBF6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D017F1-870F-4DFD-A5F5-AAA2D3EC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237" y="5789576"/>
            <a:ext cx="3657600" cy="333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709B2C94-4761-4ED2-B59F-B8CD7C366B66}" type="datetime1">
              <a:rPr lang="en-US" sz="1600">
                <a:solidFill>
                  <a:srgbClr val="FFFFFF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6/6/2018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8E6AC-3FBF-4F92-A034-7E6EE249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Digitalization of Business Process| </a:t>
            </a:r>
            <a:r>
              <a:rPr lang="en-US" dirty="0" err="1">
                <a:solidFill>
                  <a:schemeClr val="bg1"/>
                </a:solidFill>
              </a:rPr>
              <a:t>Büttiker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Freiermuth</a:t>
            </a:r>
            <a:r>
              <a:rPr lang="en-US" dirty="0">
                <a:solidFill>
                  <a:schemeClr val="bg1"/>
                </a:solidFill>
              </a:rPr>
              <a:t>, Karimi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A1A02A-CD85-41CC-BC60-E5D6AC50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6AF932-D1F9-4A8C-8BAC-F46EB7A41475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0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9AF0595-C349-4AC6-AD77-A34BE144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attention.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BB825A1C-D4F5-4B5B-9E3E-1FF9B474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7351A8E9-1DB2-45AE-958F-4C3D87BC396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AC58B236-F944-4735-8E22-CE5FEBD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63AD24C-F81E-44F6-920B-E70D0F972AFB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8194" name="Picture 2" descr="Bildergebnis fÃ¼r health insurance">
            <a:extLst>
              <a:ext uri="{FF2B5EF4-FFF2-40B4-BE49-F238E27FC236}">
                <a16:creationId xmlns:a16="http://schemas.microsoft.com/office/drawing/2014/main" id="{283B9359-446B-4705-BAC3-71E32699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14" y="384366"/>
            <a:ext cx="11758484" cy="39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86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1806D-B292-4632-9A36-5C954ACC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11A46-36B8-4100-9971-D89C264F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pictures are from: </a:t>
            </a:r>
            <a:r>
              <a:rPr lang="en-US">
                <a:hlinkClick r:id="rId3"/>
              </a:rPr>
              <a:t>https://www.pexels.com/</a:t>
            </a:r>
            <a:r>
              <a:rPr lang="en-US"/>
              <a:t> </a:t>
            </a:r>
          </a:p>
          <a:p>
            <a:r>
              <a:rPr lang="en-US"/>
              <a:t>All icons are from: </a:t>
            </a:r>
            <a:r>
              <a:rPr lang="en-US">
                <a:hlinkClick r:id="rId4"/>
              </a:rPr>
              <a:t>https://www.flaticon.com/</a:t>
            </a:r>
            <a:r>
              <a:rPr lang="en-US"/>
              <a:t> 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06850E3A-E7E3-4088-932C-EFE583B8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088E9750-0A3C-456F-9189-E4E0CEB67D61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785877E6-7C2B-47EA-9834-F4F5306AA961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9E531DFD-7BDC-46B4-8417-5C3EF43E5963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0C9C2650-CF98-4E74-AA18-650AFEEC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8478551-B35A-45AA-ACB3-1936198E8BCE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146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2C079BC9-5CB5-4F49-9562-3B1D9D5D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3B472-AC94-4F9A-B064-5A7606F6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AS-IS Situation</a:t>
            </a:r>
          </a:p>
          <a:p>
            <a:r>
              <a:rPr lang="en-US" sz="1800" dirty="0"/>
              <a:t>Customer Experience</a:t>
            </a:r>
          </a:p>
          <a:p>
            <a:r>
              <a:rPr lang="en-US" sz="1800" dirty="0"/>
              <a:t>Project targets and methodology</a:t>
            </a:r>
          </a:p>
          <a:p>
            <a:r>
              <a:rPr lang="en-US" sz="1800" dirty="0"/>
              <a:t>Digitalized Process</a:t>
            </a:r>
          </a:p>
          <a:p>
            <a:r>
              <a:rPr lang="en-US" sz="1800" dirty="0"/>
              <a:t>Comparison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Questions</a:t>
            </a:r>
          </a:p>
        </p:txBody>
      </p:sp>
      <p:pic>
        <p:nvPicPr>
          <p:cNvPr id="2050" name="Picture 2" descr="Grayscale Photo of Person Holding Pen">
            <a:extLst>
              <a:ext uri="{FF2B5EF4-FFF2-40B4-BE49-F238E27FC236}">
                <a16:creationId xmlns:a16="http://schemas.microsoft.com/office/drawing/2014/main" id="{69E6FE86-8613-4957-ABA1-25AE910F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72" y="165100"/>
            <a:ext cx="627697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9A824BFD-8F1F-4C79-82BE-B96CD405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67305A1E-64B9-4C32-BB77-D10B3B449A7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1578A4F-9FBB-4DE4-9F37-63BE728E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27051227-ED85-42A3-9C98-EF732F94FE09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6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6C1DA5E-3BC0-40EF-9069-287DD3D4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0" y="224358"/>
            <a:ext cx="10597748" cy="66336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134CA2-B5E8-4DAE-A772-C5C39D5B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89" y="118484"/>
            <a:ext cx="3651467" cy="1676603"/>
          </a:xfrm>
        </p:spPr>
        <p:txBody>
          <a:bodyPr anchor="t">
            <a:normAutofit/>
          </a:bodyPr>
          <a:lstStyle/>
          <a:p>
            <a:r>
              <a:rPr lang="en-US" dirty="0"/>
              <a:t>AS-IS Situation</a:t>
            </a:r>
          </a:p>
        </p:txBody>
      </p:sp>
      <p:sp>
        <p:nvSpPr>
          <p:cNvPr id="3" name="AutoShape 2" descr="Process Model_v1-6-Health Insurance Application.jpeg">
            <a:extLst>
              <a:ext uri="{FF2B5EF4-FFF2-40B4-BE49-F238E27FC236}">
                <a16:creationId xmlns:a16="http://schemas.microsoft.com/office/drawing/2014/main" id="{FF040366-4359-4691-934E-02A7E063C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251622" cy="52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56D341E0-558D-44AB-BF37-49A1F286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2A8C9172-DAFC-4D07-8E8A-CF9710705FB0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EC05F565-A6A5-4A5F-A539-48428611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8F30BBAB-EA2F-44AC-8DFF-033F814F95D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601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F8E13-3EA2-42A4-907D-727BAE0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Customer Experience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B3EE73C-AA36-41BA-BE71-269B15C1610C}"/>
              </a:ext>
            </a:extLst>
          </p:cNvPr>
          <p:cNvSpPr/>
          <p:nvPr>
            <p:extLst/>
          </p:nvPr>
        </p:nvSpPr>
        <p:spPr>
          <a:xfrm>
            <a:off x="7240045" y="3604122"/>
            <a:ext cx="2943616" cy="259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Very 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Paper based and expensive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Many mistakes (decision table is applied manually)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Office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sp>
        <p:nvSpPr>
          <p:cNvPr id="3" name="AutoShape 2" descr="Happy free icon">
            <a:extLst>
              <a:ext uri="{FF2B5EF4-FFF2-40B4-BE49-F238E27FC236}">
                <a16:creationId xmlns:a16="http://schemas.microsoft.com/office/drawing/2014/main" id="{13D95A93-9F07-4461-A9A6-9864A925B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76ACBE-CD1B-4842-8CA0-157A5D62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10" y="1746421"/>
            <a:ext cx="1530179" cy="15301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AB8EF2-FD9B-415A-9487-76D543ED3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00" y="1746600"/>
            <a:ext cx="1530000" cy="153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DCA2E6D-891F-439B-AFFF-D62853A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11" y="1746600"/>
            <a:ext cx="1530000" cy="15300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75629FC-128B-4384-8DB2-0DEDF7347B1C}"/>
              </a:ext>
            </a:extLst>
          </p:cNvPr>
          <p:cNvSpPr/>
          <p:nvPr>
            <p:extLst/>
          </p:nvPr>
        </p:nvSpPr>
        <p:spPr>
          <a:xfrm>
            <a:off x="4058433" y="3604122"/>
            <a:ext cx="2868459" cy="259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Only offline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traceability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Misunderstanding could lead to call back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63FE478-8AD0-4290-AB05-C72BE96BCD2A}"/>
              </a:ext>
            </a:extLst>
          </p:cNvPr>
          <p:cNvSpPr/>
          <p:nvPr>
            <p:extLst/>
          </p:nvPr>
        </p:nvSpPr>
        <p:spPr>
          <a:xfrm>
            <a:off x="838200" y="3604122"/>
            <a:ext cx="2815181" cy="259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Individual consultancy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Personal Interaction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7704226-3C7F-4F0C-ADBA-A3EBE4A2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2FEA58E3-E6D6-4599-AD88-068ABCE1084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95608E2A-94F7-419D-BD10-7789CE94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EC50159-2EEF-46CB-A847-E082847853B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211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F8E13-3EA2-42A4-907D-727BAE0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Target - Driver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change</a:t>
            </a:r>
            <a:endParaRPr lang="de-CH" dirty="0"/>
          </a:p>
        </p:txBody>
      </p:sp>
      <p:sp>
        <p:nvSpPr>
          <p:cNvPr id="3" name="AutoShape 2" descr="Happy free icon">
            <a:extLst>
              <a:ext uri="{FF2B5EF4-FFF2-40B4-BE49-F238E27FC236}">
                <a16:creationId xmlns:a16="http://schemas.microsoft.com/office/drawing/2014/main" id="{13D95A93-9F07-4461-A9A6-9864A925B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63FE478-8AD0-4290-AB05-C72BE96BCD2A}"/>
              </a:ext>
            </a:extLst>
          </p:cNvPr>
          <p:cNvSpPr/>
          <p:nvPr>
            <p:extLst/>
          </p:nvPr>
        </p:nvSpPr>
        <p:spPr>
          <a:xfrm>
            <a:off x="838200" y="1690687"/>
            <a:ext cx="8203504" cy="43969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Be the fastest insurer from application to contract subscription for preferred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Define clear rules for the application procedure and premium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Increase scalability and flexibility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Free up time for employees to analyze critical customer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Reduce cost for printing and post office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Maintain critical decisions with personal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Reduce incomplete applications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7704226-3C7F-4F0C-ADBA-A3EBE4A2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2FEA58E3-E6D6-4599-AD88-068ABCE1084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95608E2A-94F7-419D-BD10-7789CE94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EC50159-2EEF-46CB-A847-E082847853B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86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CA6CE-5FED-4CEA-9027-A488F2D4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Way to target - Process Methodology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F915C-4FBC-43DB-B566-05F66E513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7A0745-B004-47C2-B85F-62DF59A7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CC32E0-CDC1-4D19-9ADB-92965070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6</a:t>
            </a:fld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A795EA-0FED-48A2-AAAC-2D1D578D938A}"/>
              </a:ext>
            </a:extLst>
          </p:cNvPr>
          <p:cNvSpPr txBox="1"/>
          <p:nvPr/>
        </p:nvSpPr>
        <p:spPr>
          <a:xfrm>
            <a:off x="539125" y="1548631"/>
            <a:ext cx="55568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First steps to understand the problem: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AS-IS high level process definition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User journey (pain points)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Project targets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Rough TO-BE Process modelling</a:t>
            </a:r>
          </a:p>
          <a:p>
            <a:endParaRPr lang="en-GB" sz="2400" dirty="0"/>
          </a:p>
          <a:p>
            <a:r>
              <a:rPr lang="en-GB" sz="2400" dirty="0"/>
              <a:t>Scrum cycles: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Create customer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Automate decision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Integrate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Integrate E-Mail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Automated premium calculation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E923C8-6BA8-4066-A4D0-C07186CA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15" y="3758902"/>
            <a:ext cx="5819170" cy="25043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1781EE3-A965-45CF-8AFD-B0DACC66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49" y="1418045"/>
            <a:ext cx="4670536" cy="21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B939B66-D5DC-4991-B406-F875531F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b="7315"/>
          <a:stretch/>
        </p:blipFill>
        <p:spPr>
          <a:xfrm>
            <a:off x="376498" y="365125"/>
            <a:ext cx="10373879" cy="60304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Digitalized Process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144A121-F8B8-4842-A881-9F8E084B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A1BB7E00-C0D9-4446-8FA1-12257C0A009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FBC3D5B-7217-453F-BB3D-22283A8E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8ADB0024-8B84-47E8-9394-91DD983F3E3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782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FFB00A-2AF9-43AB-9965-BA24191E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197" y="2092326"/>
            <a:ext cx="1145667" cy="923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DD22C33-BE40-4939-A595-F0B30298B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02" y="239728"/>
            <a:ext cx="6502832" cy="6116621"/>
          </a:xfrm>
          <a:prstGeom prst="flowChartPunchedCard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C9E475A-BF23-4BB1-811C-CEE2588AEB85}"/>
              </a:ext>
            </a:extLst>
          </p:cNvPr>
          <p:cNvSpPr/>
          <p:nvPr>
            <p:extLst/>
          </p:nvPr>
        </p:nvSpPr>
        <p:spPr>
          <a:xfrm>
            <a:off x="254866" y="1454857"/>
            <a:ext cx="5179436" cy="4901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Full automated "happy path"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Process is flexible and 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Fully electronic process without any paper based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Personal interaction in difficult situations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media breaks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Elimination of unnecessary tasks (e.g. data check)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Online-Process (24/7)</a:t>
            </a:r>
          </a:p>
        </p:txBody>
      </p:sp>
      <p:sp>
        <p:nvSpPr>
          <p:cNvPr id="18" name="AutoShape 2" descr="Bildergebnis fÃ¼r google sheet">
            <a:extLst>
              <a:ext uri="{FF2B5EF4-FFF2-40B4-BE49-F238E27FC236}">
                <a16:creationId xmlns:a16="http://schemas.microsoft.com/office/drawing/2014/main" id="{355A50F5-6E27-4EA2-BE24-A5008E38E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126" name="Picture 6" descr="Bildergebnis fÃ¼r google sheet">
            <a:extLst>
              <a:ext uri="{FF2B5EF4-FFF2-40B4-BE49-F238E27FC236}">
                <a16:creationId xmlns:a16="http://schemas.microsoft.com/office/drawing/2014/main" id="{7574A9DF-BF75-4552-B731-807E59F6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00" y="5465139"/>
            <a:ext cx="929030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Ã¼r 24 7">
            <a:extLst>
              <a:ext uri="{FF2B5EF4-FFF2-40B4-BE49-F238E27FC236}">
                <a16:creationId xmlns:a16="http://schemas.microsoft.com/office/drawing/2014/main" id="{22487A04-D03A-47A9-B0BB-37228220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20" y="5465139"/>
            <a:ext cx="1001417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5B87756-56AD-4220-AAF3-95AD30D6177E}"/>
              </a:ext>
            </a:extLst>
          </p:cNvPr>
          <p:cNvGrpSpPr/>
          <p:nvPr/>
        </p:nvGrpSpPr>
        <p:grpSpPr>
          <a:xfrm>
            <a:off x="3413990" y="5465139"/>
            <a:ext cx="1048413" cy="878400"/>
            <a:chOff x="3571279" y="3667478"/>
            <a:chExt cx="1048413" cy="878400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4EC79DF-E9B1-4D98-B132-E278FC32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1279" y="3667478"/>
              <a:ext cx="1048413" cy="878400"/>
            </a:xfrm>
            <a:prstGeom prst="rect">
              <a:avLst/>
            </a:prstGeom>
          </p:spPr>
        </p:pic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2743104-5CB0-4E71-A63C-ADEA7E47EFA2}"/>
                </a:ext>
              </a:extLst>
            </p:cNvPr>
            <p:cNvCxnSpPr/>
            <p:nvPr/>
          </p:nvCxnSpPr>
          <p:spPr>
            <a:xfrm flipH="1">
              <a:off x="3644167" y="3807885"/>
              <a:ext cx="876756" cy="6667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6D657D7E-75C3-4FE8-97CC-C0741C85D626}"/>
                </a:ext>
              </a:extLst>
            </p:cNvPr>
            <p:cNvCxnSpPr>
              <a:cxnSpLocks/>
            </p:cNvCxnSpPr>
            <p:nvPr/>
          </p:nvCxnSpPr>
          <p:spPr>
            <a:xfrm>
              <a:off x="3661451" y="3807885"/>
              <a:ext cx="849579" cy="6882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DC46628D-054C-4655-B855-5FFB6FD78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567" y="5465139"/>
            <a:ext cx="984133" cy="878400"/>
          </a:xfrm>
          <a:prstGeom prst="rect">
            <a:avLst/>
          </a:prstGeom>
        </p:spPr>
      </p:pic>
      <p:sp>
        <p:nvSpPr>
          <p:cNvPr id="40" name="Datumsplatzhalter 3">
            <a:extLst>
              <a:ext uri="{FF2B5EF4-FFF2-40B4-BE49-F238E27FC236}">
                <a16:creationId xmlns:a16="http://schemas.microsoft.com/office/drawing/2014/main" id="{DCCD498B-B8FC-4845-A45E-6C071B52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Datumsplatzhalter 3">
            <a:extLst>
              <a:ext uri="{FF2B5EF4-FFF2-40B4-BE49-F238E27FC236}">
                <a16:creationId xmlns:a16="http://schemas.microsoft.com/office/drawing/2014/main" id="{B0D91C76-A11D-415D-BA09-12CEA9C47E14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id="{FCEA443A-EADC-436C-B3B4-52E0BD92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43" name="Foliennummernplatzhalter 5">
            <a:extLst>
              <a:ext uri="{FF2B5EF4-FFF2-40B4-BE49-F238E27FC236}">
                <a16:creationId xmlns:a16="http://schemas.microsoft.com/office/drawing/2014/main" id="{7F45653F-8C89-430D-AEF8-E7AF6B62E5B3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07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038B-9A50-41C5-9F00-1A6B9FED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A5CCC1-1FAF-446E-922F-DA442BDEA06E}"/>
              </a:ext>
            </a:extLst>
          </p:cNvPr>
          <p:cNvSpPr txBox="1"/>
          <p:nvPr/>
        </p:nvSpPr>
        <p:spPr>
          <a:xfrm rot="16200000">
            <a:off x="9315372" y="1782841"/>
            <a:ext cx="5213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Picture source: Own Illustration</a:t>
            </a:r>
          </a:p>
        </p:txBody>
      </p:sp>
      <p:pic>
        <p:nvPicPr>
          <p:cNvPr id="7170" name="Picture 2" descr="Bildergebnis fÃ¼r health insurance">
            <a:hlinkClick r:id="rId3"/>
            <a:extLst>
              <a:ext uri="{FF2B5EF4-FFF2-40B4-BE49-F238E27FC236}">
                <a16:creationId xmlns:a16="http://schemas.microsoft.com/office/drawing/2014/main" id="{414672D0-1545-428A-AEE4-684DB018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3" y="1312605"/>
            <a:ext cx="7418471" cy="495176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4EC57B3B-8033-4522-B82C-2935EFC5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5E3A1937-7777-464C-9137-888277C75250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05EFFED6-6FF1-4ABC-B04D-E88F2C3F46C0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C371AB8-AF33-449C-86F3-F0169F601DA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80175266-A5CF-444B-828C-625F6C51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5B7110E6-DD4F-4CF5-9D6E-BF7075D0A0E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4356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0634c7ff1754dc1a2b3e316a0f76f26 xmlns="608e1d31-a98a-4975-929a-fec92fa04e11">
      <Terms xmlns="http://schemas.microsoft.com/office/infopath/2007/PartnerControls"/>
    </h0634c7ff1754dc1a2b3e316a0f76f26>
    <TaxCatchAll xmlns="c4faaa93-df0e-4aa3-9eb5-f5bec566f0cb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2254CCB744824F87EFEBF8C4ED887E" ma:contentTypeVersion="4" ma:contentTypeDescription="Ein neues Dokument erstellen." ma:contentTypeScope="" ma:versionID="9d27923f5eaeaaf5477876ff89daa518">
  <xsd:schema xmlns:xsd="http://www.w3.org/2001/XMLSchema" xmlns:xs="http://www.w3.org/2001/XMLSchema" xmlns:p="http://schemas.microsoft.com/office/2006/metadata/properties" xmlns:ns2="608e1d31-a98a-4975-929a-fec92fa04e11" xmlns:ns3="c4faaa93-df0e-4aa3-9eb5-f5bec566f0cb" targetNamespace="http://schemas.microsoft.com/office/2006/metadata/properties" ma:root="true" ma:fieldsID="a0db155234938e512905e6dbc78795f0" ns2:_="" ns3:_="">
    <xsd:import namespace="608e1d31-a98a-4975-929a-fec92fa04e11"/>
    <xsd:import namespace="c4faaa93-df0e-4aa3-9eb5-f5bec566f0cb"/>
    <xsd:element name="properties">
      <xsd:complexType>
        <xsd:sequence>
          <xsd:element name="documentManagement">
            <xsd:complexType>
              <xsd:all>
                <xsd:element ref="ns2:h0634c7ff1754dc1a2b3e316a0f76f26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e1d31-a98a-4975-929a-fec92fa04e11" elementFormDefault="qualified">
    <xsd:import namespace="http://schemas.microsoft.com/office/2006/documentManagement/types"/>
    <xsd:import namespace="http://schemas.microsoft.com/office/infopath/2007/PartnerControls"/>
    <xsd:element name="h0634c7ff1754dc1a2b3e316a0f76f26" ma:index="9" nillable="true" ma:taxonomy="true" ma:internalName="h0634c7ff1754dc1a2b3e316a0f76f26" ma:taxonomyFieldName="Dokumententyp" ma:displayName="Dokumententyp" ma:default="" ma:fieldId="{10634c7f-f175-4dc1-a2b3-e316a0f76f26}" ma:sspId="de049ac6-cdb5-4ccd-b380-fcbce620849a" ma:termSetId="2e167bbd-440c-48c6-85d8-c607a3334d8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aaa93-df0e-4aa3-9eb5-f5bec566f0c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iespalte &quot;Alle abfangen&quot;" ma:hidden="true" ma:list="{a0b2b447-47bb-4d0a-b214-9415eaeff963}" ma:internalName="TaxCatchAll" ma:showField="CatchAllData" ma:web="c3ed693d-8c25-4a51-b1cc-1c64ac9889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D13BDA-403E-42E4-896C-0554A1284B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6FA611-486C-4EF7-AF13-5005B7356873}">
  <ds:schemaRefs>
    <ds:schemaRef ds:uri="608e1d31-a98a-4975-929a-fec92fa04e11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faaa93-df0e-4aa3-9eb5-f5bec566f0c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4D295F-3810-4336-90A3-3CFEE947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8e1d31-a98a-4975-929a-fec92fa04e11"/>
    <ds:schemaRef ds:uri="c4faaa93-df0e-4aa3-9eb5-f5bec566f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444</Words>
  <Application>Microsoft Office PowerPoint</Application>
  <PresentationFormat>Breitbild</PresentationFormat>
  <Paragraphs>121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Health Insurance Application</vt:lpstr>
      <vt:lpstr>Agenda</vt:lpstr>
      <vt:lpstr>AS-IS Situation</vt:lpstr>
      <vt:lpstr>Customer Experience</vt:lpstr>
      <vt:lpstr>Target - Driver for change</vt:lpstr>
      <vt:lpstr>Way to target - Process Methodology</vt:lpstr>
      <vt:lpstr>Digitalized Process</vt:lpstr>
      <vt:lpstr>Comparison</vt:lpstr>
      <vt:lpstr>Demo</vt:lpstr>
      <vt:lpstr>Questions</vt:lpstr>
      <vt:lpstr>Thank you for your attention.</vt:lpstr>
      <vt:lpstr>Source 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Business Process</dc:title>
  <dc:creator>pasquale.biafora@students.fhnw.ch</dc:creator>
  <cp:lastModifiedBy>Freiermuth Oliver, ENT-DES-TUF-TEL-SCM</cp:lastModifiedBy>
  <cp:revision>38</cp:revision>
  <dcterms:created xsi:type="dcterms:W3CDTF">2018-06-04T16:51:22Z</dcterms:created>
  <dcterms:modified xsi:type="dcterms:W3CDTF">2018-06-06T19:32:03Z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0x0101000D2254CCB744824F87EFEBF8C4ED887E</vt:lpwstr>
  </property>
  <property fmtid="{D5CDD505-2E9C-101B-9397-08002B2CF9AE}" pid="3" name="Dokumententyp">
    <vt:lpwstr/>
  </property>
</Properties>
</file>